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73"/>
    <p:restoredTop sz="96327"/>
  </p:normalViewPr>
  <p:slideViewPr>
    <p:cSldViewPr snapToGrid="0">
      <p:cViewPr>
        <p:scale>
          <a:sx n="39" d="100"/>
          <a:sy n="39" d="100"/>
        </p:scale>
        <p:origin x="3824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172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07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49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80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776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64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17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271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054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337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92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D0B38D-2864-344A-946E-AC61158C6A46}" type="datetimeFigureOut">
              <a:rPr lang="en-US" smtClean="0"/>
              <a:t>4/4/23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065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evan.a.perkowski@ttu.edu" TargetMode="External"/><Relationship Id="rId13" Type="http://schemas.openxmlformats.org/officeDocument/2006/relationships/hyperlink" Target="https://twitter.com/EvanPerkowski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hyperlink" Target="https://en.wikipedia.org/wiki/File:Twitter_bird_logo_2012.sv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sv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7758202-7AEC-5218-A7A1-695AF975D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38323" y="-2972"/>
            <a:ext cx="2043442" cy="2862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46FB558-36BE-0D5D-C796-817AD1DC691A}"/>
              </a:ext>
            </a:extLst>
          </p:cNvPr>
          <p:cNvSpPr txBox="1"/>
          <p:nvPr/>
        </p:nvSpPr>
        <p:spPr>
          <a:xfrm>
            <a:off x="453388" y="6786816"/>
            <a:ext cx="12937310" cy="7150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Plants reduce stomatal conductance and photosynthetic process rates in response to elevated CO</a:t>
            </a:r>
            <a:r>
              <a:rPr lang="en-US" sz="3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(eCO</a:t>
            </a:r>
            <a:r>
              <a:rPr lang="en-US" sz="3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36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10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Progressive nitrogen (N) limitation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– leaf responses to eCO</a:t>
            </a:r>
            <a:r>
              <a:rPr lang="en-US" sz="3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are a function of progressive declines in soil N availability due to positive relationships between soil N, leaf N, and photosynthetic capacity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Optimal coordination theory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– leaf responses to eCO</a:t>
            </a:r>
            <a:r>
              <a:rPr lang="en-US" sz="3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are independent of soil N availability, are instead driven by optimal resource investment to photosynthetic capacity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We grew </a:t>
            </a: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Glycine max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L. (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Merr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) under two CO</a:t>
            </a:r>
            <a:r>
              <a:rPr lang="en-US" sz="3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treatments across nine fertilization levels in a full-factorial growth chamber experiment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1DD09EC-73EE-E652-0402-DF3594550589}"/>
              </a:ext>
            </a:extLst>
          </p:cNvPr>
          <p:cNvSpPr txBox="1"/>
          <p:nvPr/>
        </p:nvSpPr>
        <p:spPr>
          <a:xfrm>
            <a:off x="231107" y="114172"/>
            <a:ext cx="140513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200" b="1" dirty="0">
                <a:latin typeface="Arial" panose="020B0604020202020204" pitchFamily="34" charset="0"/>
                <a:cs typeface="Arial" panose="020B0604020202020204" pitchFamily="34" charset="0"/>
              </a:rPr>
              <a:t>Leaf acclimation to elevated CO</a:t>
            </a:r>
            <a:r>
              <a:rPr lang="en-US" sz="62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6200" b="1" dirty="0"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en-US" sz="6200" b="1" u="sng" dirty="0">
                <a:latin typeface="Arial" panose="020B0604020202020204" pitchFamily="34" charset="0"/>
                <a:cs typeface="Arial" panose="020B0604020202020204" pitchFamily="34" charset="0"/>
              </a:rPr>
              <a:t>independent</a:t>
            </a:r>
            <a:r>
              <a:rPr lang="en-US" sz="6200" b="1" dirty="0">
                <a:latin typeface="Arial" panose="020B0604020202020204" pitchFamily="34" charset="0"/>
                <a:cs typeface="Arial" panose="020B0604020202020204" pitchFamily="34" charset="0"/>
              </a:rPr>
              <a:t> of soil nitrogen fertilization and </a:t>
            </a:r>
            <a:r>
              <a:rPr lang="en-US" sz="6200" b="1" dirty="0" err="1">
                <a:latin typeface="Arial" panose="020B0604020202020204" pitchFamily="34" charset="0"/>
                <a:cs typeface="Arial" panose="020B0604020202020204" pitchFamily="34" charset="0"/>
              </a:rPr>
              <a:t>rhizobial</a:t>
            </a:r>
            <a:r>
              <a:rPr lang="en-US" sz="6200" b="1" dirty="0">
                <a:latin typeface="Arial" panose="020B0604020202020204" pitchFamily="34" charset="0"/>
                <a:cs typeface="Arial" panose="020B0604020202020204" pitchFamily="34" charset="0"/>
              </a:rPr>
              <a:t> inoculation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8A511DB-CCF3-9F05-444A-55B03398B94C}"/>
              </a:ext>
            </a:extLst>
          </p:cNvPr>
          <p:cNvSpPr/>
          <p:nvPr/>
        </p:nvSpPr>
        <p:spPr>
          <a:xfrm>
            <a:off x="14196491" y="0"/>
            <a:ext cx="15520065" cy="32999876"/>
          </a:xfrm>
          <a:prstGeom prst="rect">
            <a:avLst/>
          </a:prstGeom>
          <a:solidFill>
            <a:srgbClr val="8B0000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7B06507-4C4C-9D72-2195-2714EEA64E8D}"/>
              </a:ext>
            </a:extLst>
          </p:cNvPr>
          <p:cNvCxnSpPr>
            <a:cxnSpLocks/>
          </p:cNvCxnSpPr>
          <p:nvPr/>
        </p:nvCxnSpPr>
        <p:spPr>
          <a:xfrm>
            <a:off x="14173038" y="-36586"/>
            <a:ext cx="3576" cy="32999876"/>
          </a:xfrm>
          <a:prstGeom prst="line">
            <a:avLst/>
          </a:prstGeom>
          <a:ln w="762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481E1B4-5186-2E1B-D650-9B320ED26903}"/>
              </a:ext>
            </a:extLst>
          </p:cNvPr>
          <p:cNvCxnSpPr>
            <a:cxnSpLocks/>
          </p:cNvCxnSpPr>
          <p:nvPr/>
        </p:nvCxnSpPr>
        <p:spPr>
          <a:xfrm flipH="1">
            <a:off x="29725160" y="-36586"/>
            <a:ext cx="14664" cy="32999876"/>
          </a:xfrm>
          <a:prstGeom prst="line">
            <a:avLst/>
          </a:prstGeom>
          <a:ln w="762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56BF087-AAB5-893F-676D-A496E1BE5306}"/>
              </a:ext>
            </a:extLst>
          </p:cNvPr>
          <p:cNvSpPr txBox="1"/>
          <p:nvPr/>
        </p:nvSpPr>
        <p:spPr>
          <a:xfrm>
            <a:off x="57776" y="3417977"/>
            <a:ext cx="1349556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400" b="1" dirty="0">
                <a:latin typeface="Arial" panose="020B0604020202020204" pitchFamily="34" charset="0"/>
                <a:cs typeface="Arial" panose="020B0604020202020204" pitchFamily="34" charset="0"/>
              </a:rPr>
              <a:t>Evan A. Perkowski</a:t>
            </a:r>
            <a:r>
              <a:rPr lang="en-US" sz="3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400" dirty="0" err="1">
                <a:latin typeface="Arial" panose="020B0604020202020204" pitchFamily="34" charset="0"/>
                <a:cs typeface="Arial" panose="020B0604020202020204" pitchFamily="34" charset="0"/>
              </a:rPr>
              <a:t>Ezinwanne</a:t>
            </a: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 Ezekannagha</a:t>
            </a:r>
            <a:r>
              <a:rPr lang="en-US" sz="3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, Nicholas G. Smith</a:t>
            </a:r>
            <a:r>
              <a:rPr lang="en-US" sz="3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42056A-FAEB-971C-6EC3-5B275311FE9F}"/>
              </a:ext>
            </a:extLst>
          </p:cNvPr>
          <p:cNvSpPr txBox="1"/>
          <p:nvPr/>
        </p:nvSpPr>
        <p:spPr>
          <a:xfrm>
            <a:off x="229471" y="4071833"/>
            <a:ext cx="1371170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aseline="30000" dirty="0"/>
              <a:t>1</a:t>
            </a:r>
            <a:r>
              <a:rPr lang="en-US" sz="3300" dirty="0"/>
              <a:t>Department of Biological Sciences, Texas Tech University, Lubbock, Texas, USA </a:t>
            </a:r>
            <a:endParaRPr lang="en-US" sz="3300" baseline="300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4E9564A-6C19-4A6D-4B2E-F4DEE19CB11B}"/>
              </a:ext>
            </a:extLst>
          </p:cNvPr>
          <p:cNvSpPr/>
          <p:nvPr/>
        </p:nvSpPr>
        <p:spPr>
          <a:xfrm>
            <a:off x="453388" y="5824159"/>
            <a:ext cx="12937310" cy="883603"/>
          </a:xfrm>
          <a:prstGeom prst="rect">
            <a:avLst/>
          </a:prstGeom>
          <a:solidFill>
            <a:srgbClr val="8B0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E07623-F2BD-F9C3-1C07-C2745374DD67}"/>
              </a:ext>
            </a:extLst>
          </p:cNvPr>
          <p:cNvSpPr/>
          <p:nvPr/>
        </p:nvSpPr>
        <p:spPr>
          <a:xfrm>
            <a:off x="453388" y="14004560"/>
            <a:ext cx="12937310" cy="883603"/>
          </a:xfrm>
          <a:prstGeom prst="rect">
            <a:avLst/>
          </a:prstGeom>
          <a:solidFill>
            <a:srgbClr val="8B0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5932BBB-71BD-809E-7804-281701CDCB8D}"/>
              </a:ext>
            </a:extLst>
          </p:cNvPr>
          <p:cNvSpPr txBox="1"/>
          <p:nvPr/>
        </p:nvSpPr>
        <p:spPr>
          <a:xfrm>
            <a:off x="6491399" y="22758775"/>
            <a:ext cx="1611339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0" dirty="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5476E8D-D019-A95F-0276-35E3A3005A9A}"/>
              </a:ext>
            </a:extLst>
          </p:cNvPr>
          <p:cNvSpPr txBox="1"/>
          <p:nvPr/>
        </p:nvSpPr>
        <p:spPr>
          <a:xfrm>
            <a:off x="8157018" y="23361103"/>
            <a:ext cx="55445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N fertilization treatments 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(0-630 ppm 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223AE3C-F5C5-6C78-3C56-79F436237C1E}"/>
              </a:ext>
            </a:extLst>
          </p:cNvPr>
          <p:cNvSpPr txBox="1"/>
          <p:nvPr/>
        </p:nvSpPr>
        <p:spPr>
          <a:xfrm>
            <a:off x="8202439" y="20777779"/>
            <a:ext cx="494843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Inoculation treatments (</a:t>
            </a:r>
            <a:r>
              <a:rPr lang="en-US" sz="4400" i="1" dirty="0">
                <a:latin typeface="Arial" panose="020B0604020202020204" pitchFamily="34" charset="0"/>
                <a:cs typeface="Arial" panose="020B0604020202020204" pitchFamily="34" charset="0"/>
              </a:rPr>
              <a:t>B. japonicum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393006-0A3A-844D-E1EE-BADB5E299257}"/>
              </a:ext>
            </a:extLst>
          </p:cNvPr>
          <p:cNvSpPr txBox="1"/>
          <p:nvPr/>
        </p:nvSpPr>
        <p:spPr>
          <a:xfrm>
            <a:off x="6492701" y="17493656"/>
            <a:ext cx="1611339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D78E09B-FF9C-8DA8-6B5C-6F0E5C691E75}"/>
              </a:ext>
            </a:extLst>
          </p:cNvPr>
          <p:cNvSpPr txBox="1"/>
          <p:nvPr/>
        </p:nvSpPr>
        <p:spPr>
          <a:xfrm>
            <a:off x="8202439" y="18378782"/>
            <a:ext cx="560286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n-US" sz="44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concentrations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(420 ppm, 1000 ppm)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A8DEB6-E69D-2D4F-E9AD-3D362C90C5A4}"/>
              </a:ext>
            </a:extLst>
          </p:cNvPr>
          <p:cNvSpPr txBox="1"/>
          <p:nvPr/>
        </p:nvSpPr>
        <p:spPr>
          <a:xfrm>
            <a:off x="6481461" y="20191004"/>
            <a:ext cx="1611339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1" name="Right Brace 50">
            <a:extLst>
              <a:ext uri="{FF2B5EF4-FFF2-40B4-BE49-F238E27FC236}">
                <a16:creationId xmlns:a16="http://schemas.microsoft.com/office/drawing/2014/main" id="{9F61CEB0-D5E5-D291-ACD1-BD273E7BC102}"/>
              </a:ext>
            </a:extLst>
          </p:cNvPr>
          <p:cNvSpPr/>
          <p:nvPr/>
        </p:nvSpPr>
        <p:spPr>
          <a:xfrm rot="10800000">
            <a:off x="5740731" y="15233580"/>
            <a:ext cx="834988" cy="10412106"/>
          </a:xfrm>
          <a:prstGeom prst="rightBrace">
            <a:avLst/>
          </a:prstGeom>
          <a:ln w="76200">
            <a:solidFill>
              <a:srgbClr val="8B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5B8C0D-D699-4567-DD4A-DDF4F20D7008}"/>
              </a:ext>
            </a:extLst>
          </p:cNvPr>
          <p:cNvSpPr txBox="1"/>
          <p:nvPr/>
        </p:nvSpPr>
        <p:spPr>
          <a:xfrm>
            <a:off x="6383528" y="14888163"/>
            <a:ext cx="1611339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CD18C56-9670-61F0-7DE3-85AF95E1C38C}"/>
              </a:ext>
            </a:extLst>
          </p:cNvPr>
          <p:cNvSpPr txBox="1"/>
          <p:nvPr/>
        </p:nvSpPr>
        <p:spPr>
          <a:xfrm>
            <a:off x="8202439" y="15749937"/>
            <a:ext cx="60521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Species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4400" i="1" dirty="0">
                <a:latin typeface="Arial" panose="020B0604020202020204" pitchFamily="34" charset="0"/>
                <a:cs typeface="Arial" panose="020B0604020202020204" pitchFamily="34" charset="0"/>
              </a:rPr>
              <a:t>Glycine max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2E2AE72-A51C-341C-4AE8-00519FEBA0D3}"/>
              </a:ext>
            </a:extLst>
          </p:cNvPr>
          <p:cNvSpPr txBox="1"/>
          <p:nvPr/>
        </p:nvSpPr>
        <p:spPr>
          <a:xfrm>
            <a:off x="14402976" y="568550"/>
            <a:ext cx="15095233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Elevated CO</a:t>
            </a:r>
            <a:r>
              <a:rPr lang="en-US" sz="10000" baseline="-25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reduced photosynthetic process rates </a:t>
            </a:r>
            <a:r>
              <a:rPr lang="en-US" sz="10000" b="1" u="sng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independent</a:t>
            </a:r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fertilization…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3F5AC71-9489-39D3-03F9-F265CCA241A7}"/>
              </a:ext>
            </a:extLst>
          </p:cNvPr>
          <p:cNvSpPr txBox="1"/>
          <p:nvPr/>
        </p:nvSpPr>
        <p:spPr>
          <a:xfrm>
            <a:off x="14482070" y="14991914"/>
            <a:ext cx="14890743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 while increasing fertilization </a:t>
            </a:r>
            <a:r>
              <a:rPr lang="en-US" sz="10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</a:t>
            </a:r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en-US" sz="10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</a:t>
            </a:r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effect of elevated CO</a:t>
            </a:r>
            <a:r>
              <a:rPr lang="en-US" sz="10000" baseline="-25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whole plant growth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571872D-983B-C72D-0B7A-66B5A33112BF}"/>
              </a:ext>
            </a:extLst>
          </p:cNvPr>
          <p:cNvGrpSpPr/>
          <p:nvPr/>
        </p:nvGrpSpPr>
        <p:grpSpPr>
          <a:xfrm>
            <a:off x="14392988" y="7743467"/>
            <a:ext cx="15105221" cy="6708279"/>
            <a:chOff x="14392988" y="5731371"/>
            <a:chExt cx="15105221" cy="670827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1058B6C-C8B4-68DB-2AA4-BB0572F5E9D2}"/>
                </a:ext>
              </a:extLst>
            </p:cNvPr>
            <p:cNvSpPr/>
            <p:nvPr/>
          </p:nvSpPr>
          <p:spPr>
            <a:xfrm>
              <a:off x="14392988" y="5731371"/>
              <a:ext cx="15105221" cy="6708279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C7DC351-0122-5071-6BFA-DE55840C14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66264"/>
            <a:stretch/>
          </p:blipFill>
          <p:spPr>
            <a:xfrm>
              <a:off x="14460199" y="5923370"/>
              <a:ext cx="14824399" cy="637861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E970B17-5CED-094F-6E7E-0BDA5087BD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4904" t="75467" r="7275" b="12504"/>
            <a:stretch/>
          </p:blipFill>
          <p:spPr>
            <a:xfrm>
              <a:off x="25897268" y="9306533"/>
              <a:ext cx="3156029" cy="1740272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B4EDC75-0072-1A7E-DD2D-95BD0BBA602F}"/>
              </a:ext>
            </a:extLst>
          </p:cNvPr>
          <p:cNvGrpSpPr/>
          <p:nvPr/>
        </p:nvGrpSpPr>
        <p:grpSpPr>
          <a:xfrm>
            <a:off x="14403912" y="23595528"/>
            <a:ext cx="15105221" cy="6708279"/>
            <a:chOff x="14403912" y="22344380"/>
            <a:chExt cx="15105221" cy="670827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DF59CCF-36D8-96AF-2E92-F56B4EA557FB}"/>
                </a:ext>
              </a:extLst>
            </p:cNvPr>
            <p:cNvSpPr/>
            <p:nvPr/>
          </p:nvSpPr>
          <p:spPr>
            <a:xfrm>
              <a:off x="14403912" y="22344380"/>
              <a:ext cx="15105221" cy="6708279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 descr="Chart, scatter chart&#10;&#10;Description automatically generated">
              <a:extLst>
                <a:ext uri="{FF2B5EF4-FFF2-40B4-BE49-F238E27FC236}">
                  <a16:creationId xmlns:a16="http://schemas.microsoft.com/office/drawing/2014/main" id="{50CEC635-D165-DCE3-2977-194856E024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50000"/>
            <a:stretch/>
          </p:blipFill>
          <p:spPr>
            <a:xfrm>
              <a:off x="14482070" y="22577601"/>
              <a:ext cx="14890742" cy="6382512"/>
            </a:xfrm>
            <a:prstGeom prst="rect">
              <a:avLst/>
            </a:prstGeom>
          </p:spPr>
        </p:pic>
      </p:grpSp>
      <p:pic>
        <p:nvPicPr>
          <p:cNvPr id="25" name="Picture 24" descr="Chart, scatter chart&#10;&#10;Description automatically generated">
            <a:extLst>
              <a:ext uri="{FF2B5EF4-FFF2-40B4-BE49-F238E27FC236}">
                <a16:creationId xmlns:a16="http://schemas.microsoft.com/office/drawing/2014/main" id="{5AA696C8-522B-1C8B-1BA5-87B1D8A2AA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0866" r="51291"/>
          <a:stretch/>
        </p:blipFill>
        <p:spPr>
          <a:xfrm>
            <a:off x="32756614" y="15579128"/>
            <a:ext cx="8200849" cy="708744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DA71987-D291-609F-EA13-E48084ED5855}"/>
              </a:ext>
            </a:extLst>
          </p:cNvPr>
          <p:cNvSpPr txBox="1"/>
          <p:nvPr/>
        </p:nvSpPr>
        <p:spPr>
          <a:xfrm>
            <a:off x="30078489" y="303441"/>
            <a:ext cx="1357141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Elevated CO</a:t>
            </a:r>
            <a:r>
              <a:rPr lang="en-US" sz="6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carbon </a:t>
            </a:r>
          </a:p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cost of acquiring N, while </a:t>
            </a:r>
          </a:p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increasing fertilization </a:t>
            </a:r>
            <a:r>
              <a:rPr lang="en-US" sz="6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decreased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carbon cost of acquiring N</a:t>
            </a:r>
          </a:p>
        </p:txBody>
      </p:sp>
      <p:pic>
        <p:nvPicPr>
          <p:cNvPr id="30" name="Picture 29" descr="Chart, scatter chart&#10;&#10;Description automatically generated">
            <a:extLst>
              <a:ext uri="{FF2B5EF4-FFF2-40B4-BE49-F238E27FC236}">
                <a16:creationId xmlns:a16="http://schemas.microsoft.com/office/drawing/2014/main" id="{F930DF27-9D3E-DF92-FB11-963139B33C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993" r="50758"/>
          <a:stretch/>
        </p:blipFill>
        <p:spPr>
          <a:xfrm>
            <a:off x="30249442" y="4782732"/>
            <a:ext cx="8553381" cy="744636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C1ADCF-1F44-67B1-9704-0600A206E78E}"/>
              </a:ext>
            </a:extLst>
          </p:cNvPr>
          <p:cNvSpPr txBox="1"/>
          <p:nvPr/>
        </p:nvSpPr>
        <p:spPr>
          <a:xfrm>
            <a:off x="30634561" y="12378638"/>
            <a:ext cx="132472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Increasing fertilization </a:t>
            </a:r>
            <a:r>
              <a:rPr lang="en-US" sz="6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reduced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investment in symbiotic N fixation </a:t>
            </a:r>
            <a:r>
              <a:rPr lang="en-US" sz="6000" b="1" u="sng" dirty="0">
                <a:latin typeface="Arial" panose="020B0604020202020204" pitchFamily="34" charset="0"/>
                <a:cs typeface="Arial" panose="020B0604020202020204" pitchFamily="34" charset="0"/>
              </a:rPr>
              <a:t>similarly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between CO</a:t>
            </a:r>
            <a:r>
              <a:rPr lang="en-US" sz="6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treatments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AC9D12E-E115-DEC3-39FA-898F9DEBA1B1}"/>
              </a:ext>
            </a:extLst>
          </p:cNvPr>
          <p:cNvSpPr/>
          <p:nvPr/>
        </p:nvSpPr>
        <p:spPr>
          <a:xfrm>
            <a:off x="30388384" y="23004739"/>
            <a:ext cx="12937310" cy="883603"/>
          </a:xfrm>
          <a:prstGeom prst="rect">
            <a:avLst/>
          </a:prstGeom>
          <a:solidFill>
            <a:srgbClr val="8B0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DISCUSSION AND CONCLUSIONS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64D2A28-CED6-3D7B-78ED-32DD5C5C0253}"/>
              </a:ext>
            </a:extLst>
          </p:cNvPr>
          <p:cNvSpPr txBox="1"/>
          <p:nvPr/>
        </p:nvSpPr>
        <p:spPr>
          <a:xfrm>
            <a:off x="30503896" y="24242710"/>
            <a:ext cx="12937310" cy="8002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Leaf responses to CO</a:t>
            </a:r>
            <a:r>
              <a:rPr lang="en-US" sz="3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follow patterns expected from optimal coordination theory</a:t>
            </a:r>
          </a:p>
          <a:p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96950" indent="-4572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Reductions in </a:t>
            </a: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cmax25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max25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under eCO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were independent of fertilization or inoculation</a:t>
            </a:r>
          </a:p>
          <a:p>
            <a:pPr marL="996950" indent="-4572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11250" indent="-571500">
              <a:buFont typeface="Courier New" panose="02070309020205020404" pitchFamily="49" charset="0"/>
              <a:buChar char="o"/>
            </a:pP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cmax25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experienced stronger reductions under eCO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than </a:t>
            </a: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max25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allowing net photosynthesis rates to approach becoming equally co-limited by Rubisco carboxylation and RuBP regeneration</a:t>
            </a:r>
          </a:p>
          <a:p>
            <a:pPr marL="539750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988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Whole plant responses to CO</a:t>
            </a:r>
            <a:r>
              <a:rPr lang="en-US" sz="3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are supportive of patterns expected from progressive nitrogen limitation</a:t>
            </a:r>
          </a:p>
          <a:p>
            <a:pPr marL="26988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11250" indent="-5715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Increased whole plant growth under eCO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was enhanced under increasing fertilization and in inoculated pots (but only under low fertilization)</a:t>
            </a:r>
          </a:p>
          <a:p>
            <a:pPr marL="1111250" indent="-5715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11250" indent="-5715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Elevated CO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increased whole plant N uptake despite stronger increases in belowground C allocation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8B0360B-75C5-782E-7C9C-E0BAB28F5638}"/>
              </a:ext>
            </a:extLst>
          </p:cNvPr>
          <p:cNvSpPr/>
          <p:nvPr/>
        </p:nvSpPr>
        <p:spPr>
          <a:xfrm>
            <a:off x="449994" y="26172127"/>
            <a:ext cx="12937310" cy="883603"/>
          </a:xfrm>
          <a:prstGeom prst="rect">
            <a:avLst/>
          </a:prstGeom>
          <a:solidFill>
            <a:srgbClr val="8B0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MEASUREMENTS AND CALCULATIONS</a:t>
            </a:r>
          </a:p>
        </p:txBody>
      </p:sp>
      <p:pic>
        <p:nvPicPr>
          <p:cNvPr id="1034" name="Picture 1033" descr="Shape, square&#10;&#10;Description automatically generated">
            <a:extLst>
              <a:ext uri="{FF2B5EF4-FFF2-40B4-BE49-F238E27FC236}">
                <a16:creationId xmlns:a16="http://schemas.microsoft.com/office/drawing/2014/main" id="{F39C1A04-7E7F-6882-4F2F-51279651F9B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6648"/>
          <a:stretch/>
        </p:blipFill>
        <p:spPr>
          <a:xfrm>
            <a:off x="315606" y="27099673"/>
            <a:ext cx="6298572" cy="5724508"/>
          </a:xfrm>
          <a:prstGeom prst="rect">
            <a:avLst/>
          </a:prstGeom>
        </p:spPr>
      </p:pic>
      <p:sp>
        <p:nvSpPr>
          <p:cNvPr id="1035" name="TextBox 1034">
            <a:extLst>
              <a:ext uri="{FF2B5EF4-FFF2-40B4-BE49-F238E27FC236}">
                <a16:creationId xmlns:a16="http://schemas.microsoft.com/office/drawing/2014/main" id="{007D5296-664F-61D9-076A-5AE695A28A52}"/>
              </a:ext>
            </a:extLst>
          </p:cNvPr>
          <p:cNvSpPr txBox="1"/>
          <p:nvPr/>
        </p:nvSpPr>
        <p:spPr>
          <a:xfrm>
            <a:off x="2416833" y="30564876"/>
            <a:ext cx="40880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J</a:t>
            </a:r>
            <a:r>
              <a:rPr lang="en-US" sz="2400" b="1" baseline="-25000" dirty="0"/>
              <a:t>max25</a:t>
            </a:r>
            <a:r>
              <a:rPr lang="en-US" sz="2400" dirty="0"/>
              <a:t> = maximum RuBP regeneration rate</a:t>
            </a:r>
            <a:endParaRPr lang="en-US" sz="2400" i="1" dirty="0"/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3257FE4D-400B-8BD2-4ECA-A8DFCCA165AB}"/>
              </a:ext>
            </a:extLst>
          </p:cNvPr>
          <p:cNvSpPr txBox="1"/>
          <p:nvPr/>
        </p:nvSpPr>
        <p:spPr>
          <a:xfrm>
            <a:off x="2416833" y="29655023"/>
            <a:ext cx="37012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/>
              <a:t>V</a:t>
            </a:r>
            <a:r>
              <a:rPr lang="en-US" sz="2400" b="1" baseline="-25000" dirty="0"/>
              <a:t>cmax25</a:t>
            </a:r>
            <a:r>
              <a:rPr lang="en-US" sz="2400" dirty="0"/>
              <a:t> = maximum Rubisco carboxylation rate</a:t>
            </a:r>
          </a:p>
        </p:txBody>
      </p:sp>
      <p:sp>
        <p:nvSpPr>
          <p:cNvPr id="1038" name="TextBox 1037">
            <a:extLst>
              <a:ext uri="{FF2B5EF4-FFF2-40B4-BE49-F238E27FC236}">
                <a16:creationId xmlns:a16="http://schemas.microsoft.com/office/drawing/2014/main" id="{30730CF9-0B13-CAAB-7FED-74FA183F8FAF}"/>
              </a:ext>
            </a:extLst>
          </p:cNvPr>
          <p:cNvSpPr txBox="1"/>
          <p:nvPr/>
        </p:nvSpPr>
        <p:spPr>
          <a:xfrm>
            <a:off x="7035042" y="27216012"/>
            <a:ext cx="6376928" cy="5139869"/>
          </a:xfrm>
          <a:prstGeom prst="rect">
            <a:avLst/>
          </a:prstGeom>
          <a:noFill/>
          <a:ln w="76200">
            <a:noFill/>
          </a:ln>
        </p:spPr>
        <p:txBody>
          <a:bodyPr wrap="square" rtlCol="0">
            <a:spAutoFit/>
          </a:bodyPr>
          <a:lstStyle/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response curves to estimate </a:t>
            </a: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cmax25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max25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US" sz="10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Total leaf area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Total biomass (dry biomass sum of all organs)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Carbon cost of nitrogen acquisition (belowground C per unit whole plant N uptake)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% N fixed from the atmosphere</a:t>
            </a: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E7B88665-6646-E2AB-A2AD-168847C7A3BC}"/>
              </a:ext>
            </a:extLst>
          </p:cNvPr>
          <p:cNvSpPr txBox="1"/>
          <p:nvPr/>
        </p:nvSpPr>
        <p:spPr>
          <a:xfrm>
            <a:off x="39029640" y="5184538"/>
            <a:ext cx="42960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eCO</a:t>
            </a:r>
            <a:r>
              <a:rPr lang="en-US" sz="30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: belowground C allocation increases more than whole plant N uptake</a:t>
            </a:r>
          </a:p>
        </p:txBody>
      </p:sp>
      <p:sp>
        <p:nvSpPr>
          <p:cNvPr id="1041" name="TextBox 1040">
            <a:extLst>
              <a:ext uri="{FF2B5EF4-FFF2-40B4-BE49-F238E27FC236}">
                <a16:creationId xmlns:a16="http://schemas.microsoft.com/office/drawing/2014/main" id="{C30D4ABC-DB15-CF24-63AD-8F5F45FFADFB}"/>
              </a:ext>
            </a:extLst>
          </p:cNvPr>
          <p:cNvSpPr txBox="1"/>
          <p:nvPr/>
        </p:nvSpPr>
        <p:spPr>
          <a:xfrm>
            <a:off x="39029640" y="8125196"/>
            <a:ext cx="410327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Arial" panose="020B0604020202020204" pitchFamily="34" charset="0"/>
                <a:cs typeface="Arial" panose="020B0604020202020204" pitchFamily="34" charset="0"/>
              </a:rPr>
              <a:t>Fertilization</a:t>
            </a: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: whole plant N uptake increases more than belowground C allocation</a:t>
            </a:r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2657A4C9-8D75-5EE0-489A-98DA4A10D86D}"/>
              </a:ext>
            </a:extLst>
          </p:cNvPr>
          <p:cNvSpPr/>
          <p:nvPr/>
        </p:nvSpPr>
        <p:spPr>
          <a:xfrm>
            <a:off x="30249442" y="4782732"/>
            <a:ext cx="931598" cy="948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D96F3ABF-901D-7039-B608-65C82CF7D48D}"/>
              </a:ext>
            </a:extLst>
          </p:cNvPr>
          <p:cNvSpPr/>
          <p:nvPr/>
        </p:nvSpPr>
        <p:spPr>
          <a:xfrm>
            <a:off x="32733346" y="15496821"/>
            <a:ext cx="931598" cy="948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5" name="Picture 1044" descr="A picture containing text, indoor, computer&#10;&#10;Description automatically generated">
            <a:extLst>
              <a:ext uri="{FF2B5EF4-FFF2-40B4-BE49-F238E27FC236}">
                <a16:creationId xmlns:a16="http://schemas.microsoft.com/office/drawing/2014/main" id="{C2D84D5D-8F71-A90C-4E40-BB4A2B29D6D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6956" b="31144"/>
          <a:stretch/>
        </p:blipFill>
        <p:spPr>
          <a:xfrm rot="5400000">
            <a:off x="-971638" y="17976056"/>
            <a:ext cx="7948716" cy="4943027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1046" name="TextBox 1045">
            <a:extLst>
              <a:ext uri="{FF2B5EF4-FFF2-40B4-BE49-F238E27FC236}">
                <a16:creationId xmlns:a16="http://schemas.microsoft.com/office/drawing/2014/main" id="{E7DFFB98-23A5-C6F5-6D2D-32BEB3068EA5}"/>
              </a:ext>
            </a:extLst>
          </p:cNvPr>
          <p:cNvSpPr txBox="1"/>
          <p:nvPr/>
        </p:nvSpPr>
        <p:spPr>
          <a:xfrm>
            <a:off x="972821" y="4799333"/>
            <a:ext cx="50193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evan.a.perkowski@ttu.edu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47" name="Graphic 1046" descr="Envelope">
            <a:extLst>
              <a:ext uri="{FF2B5EF4-FFF2-40B4-BE49-F238E27FC236}">
                <a16:creationId xmlns:a16="http://schemas.microsoft.com/office/drawing/2014/main" id="{346F32F7-5B63-57B2-DD1E-5EF97F04364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15606" y="4791255"/>
            <a:ext cx="685800" cy="685800"/>
          </a:xfrm>
          <a:prstGeom prst="rect">
            <a:avLst/>
          </a:prstGeom>
        </p:spPr>
      </p:pic>
      <p:pic>
        <p:nvPicPr>
          <p:cNvPr id="1048" name="Picture 1047" descr="A picture containing ax&#10;&#10;Description automatically generated">
            <a:extLst>
              <a:ext uri="{FF2B5EF4-FFF2-40B4-BE49-F238E27FC236}">
                <a16:creationId xmlns:a16="http://schemas.microsoft.com/office/drawing/2014/main" id="{CA105F4C-33EE-6889-0465-D3664435F3E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9388523" y="4811623"/>
            <a:ext cx="694068" cy="640080"/>
          </a:xfrm>
          <a:prstGeom prst="rect">
            <a:avLst/>
          </a:prstGeom>
        </p:spPr>
      </p:pic>
      <p:sp>
        <p:nvSpPr>
          <p:cNvPr id="1049" name="TextBox 1048">
            <a:extLst>
              <a:ext uri="{FF2B5EF4-FFF2-40B4-BE49-F238E27FC236}">
                <a16:creationId xmlns:a16="http://schemas.microsoft.com/office/drawing/2014/main" id="{60BEF330-2EB4-C730-1FFA-E596244B0CBA}"/>
              </a:ext>
            </a:extLst>
          </p:cNvPr>
          <p:cNvSpPr txBox="1"/>
          <p:nvPr/>
        </p:nvSpPr>
        <p:spPr>
          <a:xfrm>
            <a:off x="10113767" y="4847163"/>
            <a:ext cx="34050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13"/>
              </a:rPr>
              <a:t>@EvanPerkowski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6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406</TotalTime>
  <Words>422</Words>
  <Application>Microsoft Macintosh PowerPoint</Application>
  <PresentationFormat>Custom</PresentationFormat>
  <Paragraphs>58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Courier New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Perkowski, Evan A</dc:creator>
  <cp:lastModifiedBy>Perkowski, Evan A</cp:lastModifiedBy>
  <cp:revision>8</cp:revision>
  <dcterms:created xsi:type="dcterms:W3CDTF">2023-03-24T20:13:47Z</dcterms:created>
  <dcterms:modified xsi:type="dcterms:W3CDTF">2023-04-04T21:55:40Z</dcterms:modified>
</cp:coreProperties>
</file>

<file path=docProps/thumbnail.jpeg>
</file>